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8" r:id="rId2"/>
    <p:sldId id="426" r:id="rId3"/>
    <p:sldId id="427" r:id="rId4"/>
    <p:sldId id="438" r:id="rId5"/>
    <p:sldId id="406" r:id="rId6"/>
    <p:sldId id="429" r:id="rId7"/>
    <p:sldId id="430" r:id="rId8"/>
    <p:sldId id="432" r:id="rId9"/>
    <p:sldId id="431" r:id="rId10"/>
    <p:sldId id="439" r:id="rId11"/>
    <p:sldId id="413" r:id="rId12"/>
    <p:sldId id="407" r:id="rId13"/>
    <p:sldId id="408" r:id="rId14"/>
    <p:sldId id="434" r:id="rId15"/>
    <p:sldId id="435" r:id="rId16"/>
    <p:sldId id="414" r:id="rId17"/>
    <p:sldId id="415" r:id="rId18"/>
    <p:sldId id="416" r:id="rId19"/>
    <p:sldId id="417" r:id="rId20"/>
    <p:sldId id="403" r:id="rId21"/>
    <p:sldId id="420" r:id="rId22"/>
    <p:sldId id="421" r:id="rId23"/>
    <p:sldId id="422" r:id="rId24"/>
    <p:sldId id="423" r:id="rId25"/>
    <p:sldId id="424" r:id="rId26"/>
    <p:sldId id="418" r:id="rId27"/>
    <p:sldId id="436" r:id="rId28"/>
    <p:sldId id="437" r:id="rId29"/>
    <p:sldId id="428" r:id="rId30"/>
    <p:sldId id="401" r:id="rId31"/>
  </p:sldIdLst>
  <p:sldSz cx="9144000" cy="6858000" type="screen4x3"/>
  <p:notesSz cx="6997700" cy="92837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5416" autoAdjust="0"/>
  </p:normalViewPr>
  <p:slideViewPr>
    <p:cSldViewPr>
      <p:cViewPr varScale="1">
        <p:scale>
          <a:sx n="94" d="100"/>
          <a:sy n="94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42" Type="http://schemas.openxmlformats.org/officeDocument/2006/relationships/customXml" Target="../customXml/item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2337" cy="464185"/>
          </a:xfrm>
          <a:prstGeom prst="rect">
            <a:avLst/>
          </a:prstGeom>
        </p:spPr>
        <p:txBody>
          <a:bodyPr vert="horz" lIns="93013" tIns="46506" rIns="93013" bIns="465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2"/>
            <a:ext cx="3032337" cy="464185"/>
          </a:xfrm>
          <a:prstGeom prst="rect">
            <a:avLst/>
          </a:prstGeom>
        </p:spPr>
        <p:txBody>
          <a:bodyPr vert="horz" lIns="93013" tIns="46506" rIns="93013" bIns="46506" rtlCol="0"/>
          <a:lstStyle>
            <a:lvl1pPr algn="r">
              <a:defRPr sz="1200"/>
            </a:lvl1pPr>
          </a:lstStyle>
          <a:p>
            <a:fld id="{12FACFE0-C14E-45A5-8085-7FBBD3D06D9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17904"/>
            <a:ext cx="3032337" cy="464185"/>
          </a:xfrm>
          <a:prstGeom prst="rect">
            <a:avLst/>
          </a:prstGeom>
        </p:spPr>
        <p:txBody>
          <a:bodyPr vert="horz" lIns="93013" tIns="46506" rIns="93013" bIns="465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13" tIns="46506" rIns="93013" bIns="46506" rtlCol="0" anchor="b"/>
          <a:lstStyle>
            <a:lvl1pPr algn="r">
              <a:defRPr sz="1200"/>
            </a:lvl1pPr>
          </a:lstStyle>
          <a:p>
            <a:fld id="{6575124F-51B3-47F9-B010-401250E3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51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90" y="0"/>
            <a:ext cx="3032125" cy="463550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691446AC-3177-40B8-89B6-129A53EB5C2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2" rIns="91420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7"/>
            <a:ext cx="5597525" cy="4176713"/>
          </a:xfrm>
          <a:prstGeom prst="rect">
            <a:avLst/>
          </a:prstGeom>
        </p:spPr>
        <p:txBody>
          <a:bodyPr vert="horz" lIns="91420" tIns="45712" rIns="91420" bIns="457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90" y="8818563"/>
            <a:ext cx="3032125" cy="463550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0CFC8186-6D94-4273-ACC5-23E7945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8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71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87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51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51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47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55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02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92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28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293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78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218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038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020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757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95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810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750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589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856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268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2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030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01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61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2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78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19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6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83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346E-EBA8-4ACE-93C5-A0D6B225D67C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1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E372-839B-4C71-8C1E-D1EDFCA78CD8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7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465E-DD60-43B1-B223-0806B8186D54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4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A30E-27C6-4307-91DD-88788FEC2DDC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2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51A-472D-4087-8AB5-1A274D244628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5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4D0C-9A74-48D7-9CDF-6C0EE1E55C01}" type="datetime1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7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C553-B3B5-42B0-B2D1-0D705A0BEDB2}" type="datetime1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B01B-06B4-4677-A6A9-2CAC73C65EBD}" type="datetime1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9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3042-FB3B-4229-A69E-8F322F445F68}" type="datetime1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4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5ACF-CCC4-48CE-8C32-B9E996569B6B}" type="datetime1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8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7AAA-73FB-406F-8BE6-3B70820652A6}" type="datetime1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1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F1922-D37C-4EAF-B10C-D25B17829A58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DORSalesandUse@revenue.wi.gov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46482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  <a:t>Sales and Use Tax Training for Grocers</a:t>
            </a:r>
            <a:b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  <a:t>Part 4 </a:t>
            </a:r>
            <a:r>
              <a:rPr lang="en-US" sz="6600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6600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3200" b="1" dirty="0" smtClean="0">
                <a:solidFill>
                  <a:prstClr val="white"/>
                </a:solidFill>
                <a:ea typeface="+mn-ea"/>
                <a:cs typeface="+mn-cs"/>
              </a:rPr>
              <a:t>Wisconsin Department of Revenue</a:t>
            </a:r>
            <a:br>
              <a:rPr lang="en-US" sz="3200" b="1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3200" b="1" dirty="0" smtClean="0">
                <a:solidFill>
                  <a:prstClr val="white"/>
                </a:solidFill>
                <a:ea typeface="+mn-ea"/>
                <a:cs typeface="+mn-cs"/>
              </a:rPr>
              <a:t>April 2017</a:t>
            </a:r>
            <a:br>
              <a:rPr lang="en-US" sz="3200" b="1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3200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3200" b="1" dirty="0">
                <a:solidFill>
                  <a:prstClr val="white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26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Record </a:t>
            </a:r>
            <a:r>
              <a:rPr lang="en-US" sz="4800" dirty="0">
                <a:solidFill>
                  <a:schemeClr val="bg1"/>
                </a:solidFill>
              </a:rPr>
              <a:t>Keeping – Exempt </a:t>
            </a:r>
            <a:r>
              <a:rPr lang="en-US" sz="4800" dirty="0" smtClean="0">
                <a:solidFill>
                  <a:schemeClr val="bg1"/>
                </a:solidFill>
              </a:rPr>
              <a:t>Purchaser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26" y="2209800"/>
            <a:ext cx="8763000" cy="4892675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Federal and Wisconsin governmental units</a:t>
            </a:r>
          </a:p>
          <a:p>
            <a:pPr lvl="1"/>
            <a:r>
              <a:rPr lang="en-US" sz="3100" dirty="0" smtClean="0">
                <a:solidFill>
                  <a:schemeClr val="bg1"/>
                </a:solidFill>
              </a:rPr>
              <a:t>Claimed by submitting any of the following to the grocer:</a:t>
            </a:r>
          </a:p>
          <a:p>
            <a:pPr lvl="2"/>
            <a:r>
              <a:rPr lang="en-US" sz="3100" dirty="0" smtClean="0">
                <a:solidFill>
                  <a:schemeClr val="bg1"/>
                </a:solidFill>
              </a:rPr>
              <a:t>Exemption certificate</a:t>
            </a:r>
          </a:p>
          <a:p>
            <a:pPr lvl="2"/>
            <a:r>
              <a:rPr lang="en-US" sz="3100" dirty="0" smtClean="0">
                <a:solidFill>
                  <a:schemeClr val="bg1"/>
                </a:solidFill>
              </a:rPr>
              <a:t>Certificate of Exempt Status (CES) number issued by DOR</a:t>
            </a:r>
          </a:p>
          <a:p>
            <a:pPr lvl="2"/>
            <a:r>
              <a:rPr lang="en-US" sz="3100" dirty="0" smtClean="0">
                <a:solidFill>
                  <a:schemeClr val="bg1"/>
                </a:solidFill>
              </a:rPr>
              <a:t>Purchase order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Organizations organized and operated exclusively for religious, charitable, scientific, educational, or prevention of cruelty to children or animals (generally exempt under sec. 501(c)(3) of the Internal Revenue Code)</a:t>
            </a:r>
          </a:p>
          <a:p>
            <a:pPr lvl="1"/>
            <a:r>
              <a:rPr lang="en-US" sz="3100" dirty="0" smtClean="0">
                <a:solidFill>
                  <a:schemeClr val="bg1"/>
                </a:solidFill>
              </a:rPr>
              <a:t>MUST provide its CES number to the grocer (except for out-of-state organizations)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Record Keeping – Exempt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69349"/>
            <a:ext cx="8763000" cy="4652126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Exemption certificates are needed when a purchaser indicates they will use the product in an exempt manner, such as sales for resale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 exemption certificate is valid if it is received within 90 days of the sale and is fully completed by containing the following: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Purchaser's name and address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Purchaser's type of business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Reason for exemption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Seller's permit number or CES number, if applicable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Signature of purchaser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4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5300" dirty="0" smtClean="0">
                <a:solidFill>
                  <a:schemeClr val="bg1"/>
                </a:solidFill>
              </a:rPr>
              <a:t>Don't Forget Use Tax!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42743"/>
            <a:ext cx="8534400" cy="457873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Use tax is the most common audit adjustment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Review all purchase invoices to ensure tax has been properly paid on all taxable products and services (other than inventory resold).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Pay special attention to: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Out-of-state vendors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Vendors that you have provided an exemption certificate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Keep detailed records and copies of invoices for all use tax remitted.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6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5300" dirty="0">
                <a:solidFill>
                  <a:schemeClr val="bg1"/>
                </a:solidFill>
              </a:rPr>
              <a:t>Don't Forget Use </a:t>
            </a:r>
            <a:r>
              <a:rPr lang="en-US" sz="5300" dirty="0" smtClean="0">
                <a:solidFill>
                  <a:schemeClr val="bg1"/>
                </a:solidFill>
              </a:rPr>
              <a:t>Tax!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19352"/>
            <a:ext cx="8229600" cy="421956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Examples of common use tax situations</a:t>
            </a: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Equipment (coolers, shelves, cash registers, shopping carts)</a:t>
            </a:r>
          </a:p>
          <a:p>
            <a:pPr lvl="1"/>
            <a:endParaRPr lang="en-US" sz="14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Cleaning supplies and other items removed from inventory for store use</a:t>
            </a:r>
          </a:p>
          <a:p>
            <a:pPr lvl="1"/>
            <a:endParaRPr lang="en-US" sz="12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Office equipment and supplies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5300" dirty="0" smtClean="0">
                <a:solidFill>
                  <a:schemeClr val="bg1"/>
                </a:solidFill>
              </a:rPr>
              <a:t/>
            </a:r>
            <a:br>
              <a:rPr lang="en-US" sz="5300" dirty="0" smtClean="0">
                <a:solidFill>
                  <a:schemeClr val="bg1"/>
                </a:solidFill>
              </a:rPr>
            </a:br>
            <a:r>
              <a:rPr lang="en-US" sz="5300" dirty="0">
                <a:solidFill>
                  <a:schemeClr val="bg1"/>
                </a:solidFill>
              </a:rPr>
              <a:t>Don't Forget Use Tax!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19352"/>
            <a:ext cx="8229600" cy="421956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Examples of common use tax situations (cont.)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Credit card or p-card purchases</a:t>
            </a:r>
          </a:p>
          <a:p>
            <a:pPr lvl="1"/>
            <a:endParaRPr lang="en-US" sz="14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Landscaping services (see Publication 210)</a:t>
            </a:r>
          </a:p>
          <a:p>
            <a:pPr lvl="1"/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Brochures, flyers, promotional giveaways (see Publication 235)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Field Audit Process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2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16229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dirty="0">
                <a:solidFill>
                  <a:schemeClr val="bg1"/>
                </a:solidFill>
              </a:rPr>
              <a:t/>
            </a:r>
            <a:br>
              <a:rPr lang="en-US" sz="53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Initial </a:t>
            </a:r>
            <a:r>
              <a:rPr lang="en-US" sz="5400" dirty="0" smtClean="0">
                <a:solidFill>
                  <a:schemeClr val="bg1"/>
                </a:solidFill>
              </a:rPr>
              <a:t>Audit Contact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88" y="2057400"/>
            <a:ext cx="8839200" cy="4667123"/>
          </a:xfrm>
        </p:spPr>
        <p:txBody>
          <a:bodyPr>
            <a:normAutofit fontScale="70000" lnSpcReduction="20000"/>
          </a:bodyPr>
          <a:lstStyle/>
          <a:p>
            <a:endParaRPr lang="en-US" sz="900" dirty="0" smtClean="0">
              <a:solidFill>
                <a:schemeClr val="bg1"/>
              </a:solidFill>
            </a:endParaRPr>
          </a:p>
          <a:p>
            <a:r>
              <a:rPr lang="en-US" sz="4600" dirty="0" smtClean="0">
                <a:solidFill>
                  <a:schemeClr val="bg1"/>
                </a:solidFill>
              </a:rPr>
              <a:t>Audit setup letter sent to the taxpayer which identifies:</a:t>
            </a: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Auditor</a:t>
            </a: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Audit start date</a:t>
            </a: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Audit location</a:t>
            </a: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Audit tax type and audit period</a:t>
            </a:r>
          </a:p>
          <a:p>
            <a:pPr lvl="1"/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4600" dirty="0" smtClean="0">
                <a:solidFill>
                  <a:schemeClr val="bg1"/>
                </a:solidFill>
              </a:rPr>
              <a:t>Initial audit set up letter also requests the taxpayer to call the auditor within 5 days of receiving the letter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91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Initial Audit Contact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9721"/>
            <a:ext cx="8229600" cy="4381754"/>
          </a:xfrm>
        </p:spPr>
        <p:txBody>
          <a:bodyPr>
            <a:normAutofit/>
          </a:bodyPr>
          <a:lstStyle/>
          <a:p>
            <a:endParaRPr lang="en-US" sz="105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Telephone call with auditor</a:t>
            </a:r>
          </a:p>
          <a:p>
            <a:endParaRPr lang="en-US" sz="145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Confirm date, time, and location of the audit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Ask auditor questions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Discuss business and records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Initial </a:t>
            </a:r>
            <a:r>
              <a:rPr lang="en-US" sz="4800" dirty="0">
                <a:solidFill>
                  <a:schemeClr val="bg1"/>
                </a:solidFill>
              </a:rPr>
              <a:t>Audit Contact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93734"/>
            <a:ext cx="8382000" cy="443566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How long will the audit take?</a:t>
            </a:r>
          </a:p>
          <a:p>
            <a:endParaRPr lang="en-US" sz="5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Varies depending on records and audit issues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Missing records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Availability of records (e.g., electronic vs. paper, condition, organization, location)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Volume of records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Number of questionable items, consistency of records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Whether 3</a:t>
            </a:r>
            <a:r>
              <a:rPr lang="en-US" baseline="30000" dirty="0" smtClean="0">
                <a:solidFill>
                  <a:schemeClr val="bg1"/>
                </a:solidFill>
              </a:rPr>
              <a:t>rd</a:t>
            </a:r>
            <a:r>
              <a:rPr lang="en-US" dirty="0" smtClean="0">
                <a:solidFill>
                  <a:schemeClr val="bg1"/>
                </a:solidFill>
              </a:rPr>
              <a:t> party contacts are needed to obtain additional information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6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Initial Audit Contact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382000" cy="4191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Audit Confirmation Letter</a:t>
            </a:r>
          </a:p>
          <a:p>
            <a:endParaRPr lang="en-US" sz="5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Confirms the date, time, and location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Provides a list of records requested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Publication 501, </a:t>
            </a:r>
            <a:r>
              <a:rPr lang="en-US" i="1" dirty="0" smtClean="0">
                <a:solidFill>
                  <a:schemeClr val="bg1"/>
                </a:solidFill>
              </a:rPr>
              <a:t>Field Audit of Wisconsin Tax Returns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Publication 114, </a:t>
            </a:r>
            <a:r>
              <a:rPr lang="en-US" i="1" dirty="0" smtClean="0">
                <a:solidFill>
                  <a:schemeClr val="bg1"/>
                </a:solidFill>
              </a:rPr>
              <a:t>Your Wisconsin Taxpayer Bill of Rights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251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bg1"/>
                </a:solidFill>
              </a:rPr>
              <a:t>Topics of Discussion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0"/>
            <a:ext cx="8229600" cy="30654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Preparing for an Audit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5400" dirty="0" smtClean="0">
                <a:solidFill>
                  <a:schemeClr val="bg1"/>
                </a:solidFill>
              </a:rPr>
              <a:t>Field Audit Process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7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 fontScale="90000"/>
          </a:bodyPr>
          <a:lstStyle/>
          <a:p>
            <a:pPr marL="57150" algn="l"/>
            <a:r>
              <a:rPr lang="en-US" sz="4800" dirty="0">
                <a:solidFill>
                  <a:schemeClr val="bg1"/>
                </a:solidFill>
              </a:rPr>
              <a:t>Initial </a:t>
            </a:r>
            <a:r>
              <a:rPr lang="en-US" sz="4800" dirty="0" smtClean="0">
                <a:solidFill>
                  <a:schemeClr val="bg1"/>
                </a:solidFill>
              </a:rPr>
              <a:t>Field Work &amp; Records Review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72029"/>
            <a:ext cx="8610600" cy="4449445"/>
          </a:xfrm>
        </p:spPr>
        <p:txBody>
          <a:bodyPr>
            <a:normAutofit fontScale="92500"/>
          </a:bodyPr>
          <a:lstStyle/>
          <a:p>
            <a:pPr marL="514350" indent="-457200"/>
            <a:r>
              <a:rPr lang="en-US" sz="2800" dirty="0" smtClean="0">
                <a:solidFill>
                  <a:schemeClr val="bg1"/>
                </a:solidFill>
              </a:rPr>
              <a:t>Initial discussion to gather any information that was not provided during the initial phone call that will aid in the understanding of the business and records process</a:t>
            </a:r>
          </a:p>
          <a:p>
            <a:pPr marL="457200" lvl="1" indent="0">
              <a:buNone/>
            </a:pPr>
            <a:endParaRPr lang="en-US" sz="1100" dirty="0" smtClean="0">
              <a:solidFill>
                <a:schemeClr val="bg1"/>
              </a:solidFill>
            </a:endParaRPr>
          </a:p>
          <a:p>
            <a:pPr marL="514350" indent="-457200"/>
            <a:r>
              <a:rPr lang="en-US" sz="2800" dirty="0" smtClean="0">
                <a:solidFill>
                  <a:schemeClr val="bg1"/>
                </a:solidFill>
              </a:rPr>
              <a:t>Walk-through of the records that are provided</a:t>
            </a:r>
          </a:p>
          <a:p>
            <a:pPr marL="514350" indent="-457200"/>
            <a:endParaRPr lang="en-US" sz="1500" dirty="0" smtClean="0">
              <a:solidFill>
                <a:schemeClr val="bg1"/>
              </a:solidFill>
            </a:endParaRPr>
          </a:p>
          <a:p>
            <a:pPr marL="514350" indent="-457200"/>
            <a:r>
              <a:rPr lang="en-US" sz="2800" dirty="0" smtClean="0">
                <a:solidFill>
                  <a:schemeClr val="bg1"/>
                </a:solidFill>
              </a:rPr>
              <a:t>Explain the audit process, including information about submitting any Claims for Refund</a:t>
            </a:r>
          </a:p>
          <a:p>
            <a:pPr marL="514350" indent="-457200"/>
            <a:endParaRPr lang="en-US" sz="1100" dirty="0" smtClean="0">
              <a:solidFill>
                <a:schemeClr val="bg1"/>
              </a:solidFill>
            </a:endParaRPr>
          </a:p>
          <a:p>
            <a:pPr marL="514350" indent="-457200"/>
            <a:r>
              <a:rPr lang="en-US" sz="2800" dirty="0" smtClean="0">
                <a:solidFill>
                  <a:schemeClr val="bg1"/>
                </a:solidFill>
              </a:rPr>
              <a:t>Auditor will start reviewing the records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914400" lvl="1" indent="-457200"/>
            <a:r>
              <a:rPr lang="en-US" sz="2600" dirty="0" smtClean="0">
                <a:solidFill>
                  <a:schemeClr val="bg1"/>
                </a:solidFill>
              </a:rPr>
              <a:t>1 day to 2 weeks or more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610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4900" dirty="0">
                <a:solidFill>
                  <a:schemeClr val="bg1"/>
                </a:solidFill>
              </a:rPr>
              <a:t>Initial Field Work &amp; Records Review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93734"/>
            <a:ext cx="8382000" cy="443566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Records initially requested</a:t>
            </a:r>
          </a:p>
          <a:p>
            <a:endParaRPr lang="en-US" sz="5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Sales Tax Returns (ST-12) and supporting detail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Listing of </a:t>
            </a:r>
            <a:r>
              <a:rPr lang="en-US" dirty="0" err="1" smtClean="0">
                <a:solidFill>
                  <a:schemeClr val="bg1"/>
                </a:solidFill>
              </a:rPr>
              <a:t>UPC</a:t>
            </a:r>
            <a:r>
              <a:rPr lang="en-US" dirty="0" smtClean="0">
                <a:solidFill>
                  <a:schemeClr val="bg1"/>
                </a:solidFill>
              </a:rPr>
              <a:t> or SKU items with taxability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Exemption certificates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Sales of fixed assets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Purchase invoices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Fixed asset purchase invoices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Initial Field Work &amp; Records Review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54377"/>
            <a:ext cx="8610600" cy="4449445"/>
          </a:xfrm>
        </p:spPr>
        <p:txBody>
          <a:bodyPr>
            <a:normAutofit/>
          </a:bodyPr>
          <a:lstStyle/>
          <a:p>
            <a:pPr marL="514350" indent="-457200"/>
            <a:r>
              <a:rPr lang="en-US" sz="2800" dirty="0" smtClean="0">
                <a:solidFill>
                  <a:schemeClr val="bg1"/>
                </a:solidFill>
              </a:rPr>
              <a:t>May request additional records or information and provide a response time for providing them</a:t>
            </a:r>
          </a:p>
          <a:p>
            <a:pPr marL="514350" indent="-457200"/>
            <a:endParaRPr lang="en-US" sz="1600" dirty="0" smtClean="0">
              <a:solidFill>
                <a:schemeClr val="bg1"/>
              </a:solidFill>
            </a:endParaRPr>
          </a:p>
          <a:p>
            <a:pPr marL="514350" indent="-457200"/>
            <a:r>
              <a:rPr lang="en-US" sz="2800" dirty="0" smtClean="0">
                <a:solidFill>
                  <a:schemeClr val="bg1"/>
                </a:solidFill>
              </a:rPr>
              <a:t>Preliminary audit schedules</a:t>
            </a:r>
          </a:p>
          <a:p>
            <a:pPr marL="914400" lvl="1" indent="-457200"/>
            <a:r>
              <a:rPr lang="en-US" sz="2400" dirty="0" smtClean="0">
                <a:solidFill>
                  <a:schemeClr val="bg1"/>
                </a:solidFill>
              </a:rPr>
              <a:t>Provided after the initial field work</a:t>
            </a:r>
          </a:p>
          <a:p>
            <a:pPr marL="914400" lvl="1" indent="-457200"/>
            <a:r>
              <a:rPr lang="en-US" sz="2400" dirty="0" smtClean="0">
                <a:solidFill>
                  <a:schemeClr val="bg1"/>
                </a:solidFill>
              </a:rPr>
              <a:t>Identifies questionable transactions</a:t>
            </a:r>
          </a:p>
          <a:p>
            <a:pPr marL="914400" lvl="1" indent="-457200"/>
            <a:r>
              <a:rPr lang="en-US" sz="2400" dirty="0" smtClean="0">
                <a:solidFill>
                  <a:schemeClr val="bg1"/>
                </a:solidFill>
              </a:rPr>
              <a:t>Additional records or information needed to resolve questions</a:t>
            </a:r>
          </a:p>
          <a:p>
            <a:pPr marL="914400" lvl="1" indent="-457200"/>
            <a:r>
              <a:rPr lang="en-US" sz="2400" dirty="0" smtClean="0">
                <a:solidFill>
                  <a:schemeClr val="bg1"/>
                </a:solidFill>
              </a:rPr>
              <a:t>Identify vendors and customers to contact</a:t>
            </a:r>
          </a:p>
          <a:p>
            <a:pPr marL="914400" lvl="1" indent="-457200"/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51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marL="57150" algn="l"/>
            <a:r>
              <a:rPr lang="en-US" sz="5400" dirty="0">
                <a:solidFill>
                  <a:schemeClr val="bg1"/>
                </a:solidFill>
              </a:rPr>
              <a:t>What </a:t>
            </a:r>
            <a:r>
              <a:rPr lang="en-US" sz="5400" dirty="0" smtClean="0">
                <a:solidFill>
                  <a:schemeClr val="bg1"/>
                </a:solidFill>
              </a:rPr>
              <a:t>Do You Need To Do</a:t>
            </a:r>
            <a:r>
              <a:rPr lang="en-US" sz="54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51888"/>
            <a:ext cx="8686800" cy="44775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Have records ready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Discuss records (quantity, format, filing method)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Provide records electronically whenever possible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Discuss reports that could be generated to streamline the audit</a:t>
            </a:r>
          </a:p>
          <a:p>
            <a:pPr lvl="1"/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Work with the auditor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Respond to requests in a timely fashion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Suggest more efficient ways to provide data (if possible)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Ask questions when you don't understand policy or procedure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</a:rPr>
              <a:t>What Do You Need To Do?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72030"/>
            <a:ext cx="8229600" cy="41148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Review records and identify possible Claims for Refund EARLY in the audit</a:t>
            </a: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Make 3</a:t>
            </a:r>
            <a:r>
              <a:rPr lang="en-US" baseline="30000" dirty="0" smtClean="0">
                <a:solidFill>
                  <a:schemeClr val="bg1"/>
                </a:solidFill>
              </a:rPr>
              <a:t>rd</a:t>
            </a:r>
            <a:r>
              <a:rPr lang="en-US" dirty="0" smtClean="0">
                <a:solidFill>
                  <a:schemeClr val="bg1"/>
                </a:solidFill>
              </a:rPr>
              <a:t> party contacts as soon as possible (if necessary)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005840"/>
            <a:ext cx="8229600" cy="1143000"/>
          </a:xfrm>
        </p:spPr>
        <p:txBody>
          <a:bodyPr>
            <a:normAutofit/>
          </a:bodyPr>
          <a:lstStyle/>
          <a:p>
            <a:pPr marL="57150" algn="l"/>
            <a:r>
              <a:rPr lang="en-US" sz="5400" dirty="0">
                <a:solidFill>
                  <a:schemeClr val="bg1"/>
                </a:solidFill>
              </a:rPr>
              <a:t>Completion of the </a:t>
            </a:r>
            <a:r>
              <a:rPr lang="en-US" sz="5400" dirty="0" smtClean="0">
                <a:solidFill>
                  <a:schemeClr val="bg1"/>
                </a:solidFill>
              </a:rPr>
              <a:t>Audit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2430907"/>
            <a:ext cx="8229600" cy="4281170"/>
          </a:xfrm>
        </p:spPr>
        <p:txBody>
          <a:bodyPr>
            <a:normAutofit/>
          </a:bodyPr>
          <a:lstStyle/>
          <a:p>
            <a:pPr marL="628650" indent="-571500"/>
            <a:r>
              <a:rPr lang="en-US" sz="3600" dirty="0" smtClean="0">
                <a:solidFill>
                  <a:schemeClr val="bg1"/>
                </a:solidFill>
              </a:rPr>
              <a:t>Final Conference</a:t>
            </a:r>
          </a:p>
          <a:p>
            <a:pPr marL="1028700" lvl="1" indent="-571500"/>
            <a:r>
              <a:rPr lang="en-US" dirty="0" smtClean="0">
                <a:solidFill>
                  <a:schemeClr val="bg1"/>
                </a:solidFill>
              </a:rPr>
              <a:t>Notice of Proposed Audit Report is presented and explained</a:t>
            </a:r>
          </a:p>
          <a:p>
            <a:pPr marL="1028700" lvl="1" indent="-571500"/>
            <a:r>
              <a:rPr lang="en-US" dirty="0" smtClean="0">
                <a:solidFill>
                  <a:schemeClr val="bg1"/>
                </a:solidFill>
              </a:rPr>
              <a:t>Provides the additional tax or refund, estimated interest, and penalties (if applicable)</a:t>
            </a:r>
          </a:p>
          <a:p>
            <a:pPr marL="1028700" lvl="1" indent="-571500"/>
            <a:r>
              <a:rPr lang="en-US" dirty="0" smtClean="0">
                <a:solidFill>
                  <a:schemeClr val="bg1"/>
                </a:solidFill>
              </a:rPr>
              <a:t>Resolve any outstanding issues/disagreements</a:t>
            </a:r>
          </a:p>
          <a:p>
            <a:pPr marL="1428750" lvl="2" indent="-571500"/>
            <a:r>
              <a:rPr lang="en-US" dirty="0" smtClean="0">
                <a:solidFill>
                  <a:schemeClr val="bg1"/>
                </a:solidFill>
              </a:rPr>
              <a:t>Auditor's supervisor may need to be involved</a:t>
            </a:r>
          </a:p>
          <a:p>
            <a:pPr marL="1028700" lvl="1" indent="-571500"/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2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</a:rPr>
              <a:t>Completion of the Audit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24112"/>
            <a:ext cx="8229600" cy="4114800"/>
          </a:xfrm>
        </p:spPr>
        <p:txBody>
          <a:bodyPr>
            <a:normAutofit/>
          </a:bodyPr>
          <a:lstStyle/>
          <a:p>
            <a:pPr marL="628650" indent="-571500"/>
            <a:r>
              <a:rPr lang="en-US" sz="3600" dirty="0" smtClean="0">
                <a:solidFill>
                  <a:schemeClr val="bg1"/>
                </a:solidFill>
              </a:rPr>
              <a:t>Notice of Proposed Audit Report</a:t>
            </a:r>
          </a:p>
          <a:p>
            <a:pPr marL="1028700" lvl="1" indent="-571500"/>
            <a:r>
              <a:rPr lang="en-US" dirty="0" smtClean="0">
                <a:solidFill>
                  <a:schemeClr val="bg1"/>
                </a:solidFill>
              </a:rPr>
              <a:t>30 days to review the proposed audit report and provide any final documentation or information</a:t>
            </a:r>
          </a:p>
          <a:p>
            <a:pPr marL="1028700" lvl="1" indent="-571500"/>
            <a:r>
              <a:rPr lang="en-US" dirty="0" smtClean="0">
                <a:solidFill>
                  <a:schemeClr val="bg1"/>
                </a:solidFill>
              </a:rPr>
              <a:t>Indicate if you agree or disagree with the audit adjustments</a:t>
            </a:r>
          </a:p>
          <a:p>
            <a:pPr marL="1028700" lvl="1" indent="-571500"/>
            <a:r>
              <a:rPr lang="en-US" dirty="0" smtClean="0">
                <a:solidFill>
                  <a:schemeClr val="bg1"/>
                </a:solidFill>
              </a:rPr>
              <a:t>Provides instructions for prepay option (if fully agreed)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0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</a:rPr>
              <a:t>Completion of the Audit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534400" cy="4252912"/>
          </a:xfrm>
        </p:spPr>
        <p:txBody>
          <a:bodyPr>
            <a:normAutofit fontScale="92500" lnSpcReduction="10000"/>
          </a:bodyPr>
          <a:lstStyle/>
          <a:p>
            <a:pPr marL="628650" indent="-571500"/>
            <a:r>
              <a:rPr lang="en-US" sz="3600" dirty="0" smtClean="0">
                <a:solidFill>
                  <a:schemeClr val="bg1"/>
                </a:solidFill>
              </a:rPr>
              <a:t>Auditor completes the audit report and submits for final review and processing</a:t>
            </a:r>
          </a:p>
          <a:p>
            <a:pPr marL="628650" indent="-571500"/>
            <a:r>
              <a:rPr lang="en-US" sz="3600" dirty="0" smtClean="0">
                <a:solidFill>
                  <a:schemeClr val="bg1"/>
                </a:solidFill>
              </a:rPr>
              <a:t>Report is reviewed for accuracy and completeness</a:t>
            </a:r>
          </a:p>
          <a:p>
            <a:pPr marL="628650" indent="-571500"/>
            <a:r>
              <a:rPr lang="en-US" sz="3600" dirty="0" smtClean="0">
                <a:solidFill>
                  <a:schemeClr val="bg1"/>
                </a:solidFill>
              </a:rPr>
              <a:t>Once finalized, the Notice of Field Audit Action letter is sent to the taxpayer/taxpayer's representative with Notice of Amount Due or Refund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bg1"/>
                </a:solidFill>
              </a:rPr>
              <a:t>Audit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32" y="2298032"/>
            <a:ext cx="8382000" cy="425291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Publication 114:  </a:t>
            </a:r>
            <a:r>
              <a:rPr lang="en-US" i="1" dirty="0" smtClean="0">
                <a:solidFill>
                  <a:schemeClr val="bg1"/>
                </a:solidFill>
              </a:rPr>
              <a:t>Your Wisconsin Taxpayer Bill of Rights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Publication 501:  </a:t>
            </a:r>
            <a:r>
              <a:rPr lang="en-US" i="1" dirty="0" smtClean="0">
                <a:solidFill>
                  <a:schemeClr val="bg1"/>
                </a:solidFill>
              </a:rPr>
              <a:t>Field Audit of Wisconsin Tax Returns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Publication 506:  </a:t>
            </a:r>
            <a:r>
              <a:rPr lang="en-US" i="1" dirty="0" smtClean="0">
                <a:solidFill>
                  <a:schemeClr val="bg1"/>
                </a:solidFill>
              </a:rPr>
              <a:t>Taxpayers' Appeal Rights of Field Audit Adjustments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Publication 515:</a:t>
            </a:r>
            <a:r>
              <a:rPr lang="en-US" i="1" dirty="0" smtClean="0">
                <a:solidFill>
                  <a:schemeClr val="bg1"/>
                </a:solidFill>
              </a:rPr>
              <a:t>  Non-Statistical Sampling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Publication 516:  </a:t>
            </a:r>
            <a:r>
              <a:rPr lang="en-US" i="1" dirty="0" smtClean="0">
                <a:solidFill>
                  <a:schemeClr val="bg1"/>
                </a:solidFill>
              </a:rPr>
              <a:t>Statistical Sampling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bg1"/>
                </a:solidFill>
              </a:rPr>
              <a:t>Additional Training </a:t>
            </a:r>
            <a:r>
              <a:rPr lang="en-US" sz="5400" dirty="0">
                <a:solidFill>
                  <a:schemeClr val="bg1"/>
                </a:solidFill>
              </a:rPr>
              <a:t>f</a:t>
            </a:r>
            <a:r>
              <a:rPr lang="en-US" sz="5400" dirty="0" smtClean="0">
                <a:solidFill>
                  <a:schemeClr val="bg1"/>
                </a:solidFill>
              </a:rPr>
              <a:t>or Grocers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229600" cy="391795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Part 1 – Sales by Grocers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Part 2 - Sales of Candy, Soft Drinks, and Dietary Supplements 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Part 3 – Sales of Prepared Foods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bg1"/>
                </a:solidFill>
              </a:rPr>
              <a:t>Additional Training </a:t>
            </a:r>
            <a:r>
              <a:rPr lang="en-US" sz="5400" dirty="0">
                <a:solidFill>
                  <a:schemeClr val="bg1"/>
                </a:solidFill>
              </a:rPr>
              <a:t>f</a:t>
            </a:r>
            <a:r>
              <a:rPr lang="en-US" sz="5400" dirty="0" smtClean="0">
                <a:solidFill>
                  <a:schemeClr val="bg1"/>
                </a:solidFill>
              </a:rPr>
              <a:t>or Grocers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229600" cy="391795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Part 1 – Sales by Grocers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Part 2 - Sales of Candy, Soft Drinks, and Dietary Supplements 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Part 3 – Sales of Prepared Foods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Contact </a:t>
            </a:r>
            <a:r>
              <a:rPr lang="en-US" sz="3600" b="1" dirty="0">
                <a:solidFill>
                  <a:schemeClr val="bg1"/>
                </a:solidFill>
              </a:rPr>
              <a:t>DOR</a:t>
            </a:r>
            <a:r>
              <a:rPr lang="en-US" b="1" dirty="0">
                <a:solidFill>
                  <a:schemeClr val="bg1"/>
                </a:solidFill>
              </a:rPr>
              <a:t> if you have questions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dirty="0">
                <a:solidFill>
                  <a:schemeClr val="bg1"/>
                </a:solidFill>
              </a:rPr>
              <a:t>WISCONSIN DEPARTMENT OF REVENUE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Customer Service Bureau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PO Box 8949, MS 5-77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Madison, WI 53708-8949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Phone</a:t>
            </a:r>
            <a:r>
              <a:rPr lang="en-US" dirty="0">
                <a:solidFill>
                  <a:schemeClr val="bg1"/>
                </a:solidFill>
              </a:rPr>
              <a:t>: (608) 266-2776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Email: </a:t>
            </a:r>
            <a:r>
              <a:rPr lang="en-US" dirty="0" smtClean="0">
                <a:hlinkClick r:id="rId3"/>
              </a:rPr>
              <a:t>DORSalesandUse@wisconsin.gov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898525"/>
            <a:ext cx="8229600" cy="12192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Preparing for an Audit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178050"/>
            <a:ext cx="8546432" cy="4267200"/>
          </a:xfrm>
        </p:spPr>
        <p:txBody>
          <a:bodyPr>
            <a:noAutofit/>
          </a:bodyPr>
          <a:lstStyle/>
          <a:p>
            <a:pPr marL="577850">
              <a:spcBef>
                <a:spcPts val="6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All sales, licenses, leases, and rentals of tangible personal property are subject to Wisconsin sales tax, unless an exemption applies.</a:t>
            </a:r>
            <a:endParaRPr lang="en-US" sz="1050" dirty="0" smtClean="0">
              <a:solidFill>
                <a:schemeClr val="bg1"/>
              </a:solidFill>
            </a:endParaRPr>
          </a:p>
          <a:p>
            <a:pPr marL="577850">
              <a:spcBef>
                <a:spcPts val="600"/>
              </a:spcBef>
            </a:pPr>
            <a:r>
              <a:rPr lang="en-US" sz="2800" dirty="0">
                <a:solidFill>
                  <a:schemeClr val="bg1"/>
                </a:solidFill>
              </a:rPr>
              <a:t>Grocers sell a variety of taxable and nontaxable </a:t>
            </a:r>
            <a:r>
              <a:rPr lang="en-US" sz="2800" dirty="0" smtClean="0">
                <a:solidFill>
                  <a:schemeClr val="bg1"/>
                </a:solidFill>
              </a:rPr>
              <a:t>products.</a:t>
            </a:r>
            <a:endParaRPr lang="en-US" sz="1050" dirty="0" smtClean="0">
              <a:solidFill>
                <a:schemeClr val="bg1"/>
              </a:solidFill>
            </a:endParaRPr>
          </a:p>
          <a:p>
            <a:pPr marL="577850">
              <a:spcBef>
                <a:spcPts val="6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A </a:t>
            </a:r>
            <a:r>
              <a:rPr lang="en-US" sz="2800" dirty="0">
                <a:solidFill>
                  <a:schemeClr val="bg1"/>
                </a:solidFill>
              </a:rPr>
              <a:t>grocer has the burden of proving that a sale is not subject to </a:t>
            </a:r>
            <a:r>
              <a:rPr lang="en-US" sz="2800" dirty="0" smtClean="0">
                <a:solidFill>
                  <a:schemeClr val="bg1"/>
                </a:solidFill>
              </a:rPr>
              <a:t>tax.</a:t>
            </a:r>
            <a:endParaRPr lang="en-US" sz="600" dirty="0" smtClean="0">
              <a:solidFill>
                <a:schemeClr val="bg1"/>
              </a:solidFill>
            </a:endParaRPr>
          </a:p>
          <a:p>
            <a:pPr marL="577850">
              <a:spcBef>
                <a:spcPts val="6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It </a:t>
            </a:r>
            <a:r>
              <a:rPr lang="en-US" sz="2800" dirty="0">
                <a:solidFill>
                  <a:schemeClr val="bg1"/>
                </a:solidFill>
              </a:rPr>
              <a:t>is essential to maintain a good record keeping </a:t>
            </a:r>
            <a:r>
              <a:rPr lang="en-US" sz="2800" dirty="0" smtClean="0">
                <a:solidFill>
                  <a:schemeClr val="bg1"/>
                </a:solidFill>
              </a:rPr>
              <a:t>system.</a:t>
            </a:r>
            <a:endParaRPr lang="en-US" sz="2800" dirty="0">
              <a:solidFill>
                <a:schemeClr val="bg1"/>
              </a:solidFill>
            </a:endParaRPr>
          </a:p>
          <a:p>
            <a:pPr marL="577850" lvl="0">
              <a:spcBef>
                <a:spcPts val="600"/>
              </a:spcBef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5300" dirty="0" smtClean="0">
                <a:solidFill>
                  <a:schemeClr val="bg1"/>
                </a:solidFill>
              </a:rPr>
              <a:t>Record Keeping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199"/>
            <a:ext cx="8686800" cy="47402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Retain records for </a:t>
            </a:r>
            <a:r>
              <a:rPr lang="en-US" u="sng" dirty="0" smtClean="0">
                <a:solidFill>
                  <a:schemeClr val="bg1"/>
                </a:solidFill>
              </a:rPr>
              <a:t>all</a:t>
            </a:r>
            <a:r>
              <a:rPr lang="en-US" dirty="0" smtClean="0">
                <a:solidFill>
                  <a:schemeClr val="bg1"/>
                </a:solidFill>
              </a:rPr>
              <a:t> years open to audit (generally 4 years).</a:t>
            </a: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At a minimum this would include: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Sales tax </a:t>
            </a:r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eturns (ST-12) and the supporting documentation and backup detail used to complete the returns.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Exemption </a:t>
            </a:r>
            <a:r>
              <a:rPr lang="en-US" dirty="0" smtClean="0">
                <a:solidFill>
                  <a:schemeClr val="bg1"/>
                </a:solidFill>
              </a:rPr>
              <a:t>certificates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Records </a:t>
            </a:r>
            <a:r>
              <a:rPr lang="en-US" dirty="0">
                <a:solidFill>
                  <a:schemeClr val="bg1"/>
                </a:solidFill>
              </a:rPr>
              <a:t>to support tax determinations </a:t>
            </a:r>
            <a:r>
              <a:rPr lang="en-US" dirty="0" smtClean="0">
                <a:solidFill>
                  <a:schemeClr val="bg1"/>
                </a:solidFill>
              </a:rPr>
              <a:t>of </a:t>
            </a:r>
            <a:r>
              <a:rPr lang="en-US" dirty="0">
                <a:solidFill>
                  <a:schemeClr val="bg1"/>
                </a:solidFill>
              </a:rPr>
              <a:t>food items 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5300" dirty="0">
                <a:solidFill>
                  <a:schemeClr val="bg1"/>
                </a:solidFill>
              </a:rPr>
              <a:t>Record Keeping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199"/>
            <a:ext cx="8686800" cy="474027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At a minimum this would include (cont.):</a:t>
            </a:r>
          </a:p>
          <a:p>
            <a:pPr lvl="1"/>
            <a:r>
              <a:rPr lang="en-US" sz="3200" smtClean="0">
                <a:solidFill>
                  <a:schemeClr val="bg1"/>
                </a:solidFill>
              </a:rPr>
              <a:t>Fixed </a:t>
            </a:r>
            <a:r>
              <a:rPr lang="en-US" sz="3200" dirty="0" smtClean="0">
                <a:solidFill>
                  <a:schemeClr val="bg1"/>
                </a:solidFill>
              </a:rPr>
              <a:t>asset records</a:t>
            </a:r>
          </a:p>
          <a:p>
            <a:pPr lvl="2"/>
            <a:r>
              <a:rPr lang="en-US" sz="2800" dirty="0" smtClean="0">
                <a:solidFill>
                  <a:schemeClr val="bg1"/>
                </a:solidFill>
              </a:rPr>
              <a:t>Sales and purchase invoices </a:t>
            </a:r>
          </a:p>
          <a:p>
            <a:pPr lvl="2"/>
            <a:r>
              <a:rPr lang="en-US" sz="2800" dirty="0" smtClean="0">
                <a:solidFill>
                  <a:schemeClr val="bg1"/>
                </a:solidFill>
              </a:rPr>
              <a:t>Depreciation schedules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General purchase Invoices 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General ledger/journal entries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Chart of accounts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6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" y="1143000"/>
            <a:ext cx="8991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Record Keeping – Exempt Food Products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6" y="2514600"/>
            <a:ext cx="8382000" cy="37338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bg1"/>
                </a:solidFill>
              </a:rPr>
              <a:t>Records must be kept to determine taxability of food products.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3500" dirty="0" smtClean="0">
                <a:solidFill>
                  <a:schemeClr val="bg1"/>
                </a:solidFill>
              </a:rPr>
              <a:t>If </a:t>
            </a:r>
            <a:r>
              <a:rPr lang="en-US" sz="3500" dirty="0">
                <a:solidFill>
                  <a:schemeClr val="bg1"/>
                </a:solidFill>
              </a:rPr>
              <a:t>a food product is exempt, there is no need to obtain and keep an exemption certificate to support the exempt sale.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4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10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Record </a:t>
            </a:r>
            <a:r>
              <a:rPr lang="en-US" dirty="0">
                <a:solidFill>
                  <a:schemeClr val="bg1"/>
                </a:solidFill>
              </a:rPr>
              <a:t>Keeping – Exempt Food Products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4587875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Documentation to help support an exempt food product include the following: 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UPC</a:t>
            </a:r>
            <a:r>
              <a:rPr lang="en-US" dirty="0" smtClean="0">
                <a:solidFill>
                  <a:schemeClr val="bg1"/>
                </a:solidFill>
              </a:rPr>
              <a:t> or SKU,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product description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product label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tax treatment assigned to the product in your sales system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Changes made to add/remove a product or changes to the tax treatment (i.e., historical data) should also be maintained.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87630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Record Keeping – Exempt </a:t>
            </a:r>
            <a:r>
              <a:rPr lang="en-US" dirty="0" smtClean="0">
                <a:solidFill>
                  <a:schemeClr val="bg1"/>
                </a:solidFill>
              </a:rPr>
              <a:t>Products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399"/>
            <a:ext cx="8763000" cy="4664075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Exemption certificates are NOT needed for the following exempt products: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Food and food ingredients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Prescription drugs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Durable medical equipment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Mobility-enhancing equipment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Prosthetic devices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Motor fuel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Newspapers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United States and Wisconsin flags</a:t>
            </a:r>
          </a:p>
          <a:p>
            <a:pPr marL="457200" lvl="1" indent="0">
              <a:buNone/>
            </a:pPr>
            <a:endParaRPr lang="en-US" sz="19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See sec. Tax 11.14(16) for a full list of exempt sales which do not require an exemption certificate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2e_DocumentYear xmlns="9e30f06f-ad7a-453a-8e08-8a8878e30bd1">2017</_x002e_DocumentYear>
    <_x002e_DocumentType xmlns="9e30f06f-ad7a-453a-8e08-8a8878e30bd1">
      <Value>122</Value>
      <Value>171</Value>
    </_x002e_DocumentType>
    <_x002e_Owner xmlns="9e30f06f-ad7a-453a-8e08-8a8878e30bd1">
      <Value>21</Value>
    </_x002e_Owner>
    <RoutingRuleDescription xmlns="http://schemas.microsoft.com/sharepoint/v3" xsi:nil="true"/>
    <Hidden xmlns="d10ce2d0-c0fa-4d74-8fb3-46104ea3aea1">false</Hidde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8F8BEEF9F5A943984314B33BAED9E2" ma:contentTypeVersion="11" ma:contentTypeDescription="Create a new document." ma:contentTypeScope="" ma:versionID="ebdf4c6615476a4fd1fc5830251f59be">
  <xsd:schema xmlns:xsd="http://www.w3.org/2001/XMLSchema" xmlns:xs="http://www.w3.org/2001/XMLSchema" xmlns:p="http://schemas.microsoft.com/office/2006/metadata/properties" xmlns:ns1="http://schemas.microsoft.com/sharepoint/v3" xmlns:ns2="9e30f06f-ad7a-453a-8e08-8a8878e30bd1" xmlns:ns3="bb65cc95-6d4e-4879-a879-9838761499af" xmlns:ns4="d10ce2d0-c0fa-4d74-8fb3-46104ea3aea1" targetNamespace="http://schemas.microsoft.com/office/2006/metadata/properties" ma:root="true" ma:fieldsID="ebcf878203b282bdca03de4cf35547db" ns1:_="" ns2:_="" ns3:_="" ns4:_="">
    <xsd:import namespace="http://schemas.microsoft.com/sharepoint/v3"/>
    <xsd:import namespace="9e30f06f-ad7a-453a-8e08-8a8878e30bd1"/>
    <xsd:import namespace="bb65cc95-6d4e-4879-a879-9838761499af"/>
    <xsd:import namespace="d10ce2d0-c0fa-4d74-8fb3-46104ea3aea1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2:_x002e_DocumentType" minOccurs="0"/>
                <xsd:element ref="ns2:_x002e_Owner" minOccurs="0"/>
                <xsd:element ref="ns3:_dlc_DocId" minOccurs="0"/>
                <xsd:element ref="ns3:_dlc_DocIdUrl" minOccurs="0"/>
                <xsd:element ref="ns3:_dlc_DocIdPersistId" minOccurs="0"/>
                <xsd:element ref="ns2:_x002e_Owner_x003a_Title" minOccurs="0"/>
                <xsd:element ref="ns2:_x002e_DocumentYear" minOccurs="0"/>
                <xsd:element ref="ns4:Hidden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2" nillable="true" ma:displayName="Description" ma:description="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0f06f-ad7a-453a-8e08-8a8878e30bd1" elementFormDefault="qualified">
    <xsd:import namespace="http://schemas.microsoft.com/office/2006/documentManagement/types"/>
    <xsd:import namespace="http://schemas.microsoft.com/office/infopath/2007/PartnerControls"/>
    <xsd:element name="_x002e_DocumentType" ma:index="3" nillable="true" ma:displayName=".DocumentType" ma:list="{16749d5e-cea4-48ae-a28f-956a510190bc}" ma:internalName="_x002E_DocumentType" ma:showField="Title" ma:web="9e30f06f-ad7a-453a-8e08-8a8878e30bd1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x002e_Owner" ma:index="4" nillable="true" ma:displayName=".Owner" ma:list="{29e46617-3f90-47c2-81cb-c15a8896bebd}" ma:internalName="_x002E_Owner" ma:showField="Title" ma:web="9e30f06f-ad7a-453a-8e08-8a8878e30bd1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x002e_Owner_x003a_Title" ma:index="13" nillable="true" ma:displayName=".Owner:Title" ma:list="{29e46617-3f90-47c2-81cb-c15a8896bebd}" ma:internalName="_x002E_Owner_x003A_Title" ma:readOnly="true" ma:showField="Title" ma:web="9e30f06f-ad7a-453a-8e08-8a8878e30b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x002e_DocumentYear" ma:index="15" nillable="true" ma:displayName=".DocumentYear" ma:description="Year(s) the document applies to." ma:format="Dropdown" ma:indexed="true" ma:internalName="_x002E_DocumentYear">
      <xsd:simpleType>
        <xsd:restriction base="dms:Choice">
          <xsd:enumeration value="multi-year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  <xsd:enumeration value="1989"/>
          <xsd:enumeration value="1988"/>
          <xsd:enumeration value="1987"/>
          <xsd:enumeration value="1986"/>
          <xsd:enumeration value="1985"/>
          <xsd:enumeration value="1984"/>
          <xsd:enumeration value="1983"/>
          <xsd:enumeration value="1982"/>
          <xsd:enumeration value="1981"/>
          <xsd:enumeration value="1980"/>
          <xsd:enumeration value="1979"/>
          <xsd:enumeration value="1978"/>
          <xsd:enumeration value="1977"/>
          <xsd:enumeration value="1976"/>
          <xsd:enumeration value="1975"/>
          <xsd:enumeration value="1974"/>
          <xsd:enumeration value="1973"/>
          <xsd:enumeration value="1972"/>
          <xsd:enumeration value="1971"/>
          <xsd:enumeration value="1970"/>
          <xsd:enumeration value="1969"/>
          <xsd:enumeration value="1968"/>
          <xsd:enumeration value="1967"/>
          <xsd:enumeration value="1966"/>
          <xsd:enumeration value="1965"/>
        </xsd:restriction>
      </xsd:simpleType>
    </xsd:element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5cc95-6d4e-4879-a879-9838761499a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0ce2d0-c0fa-4d74-8fb3-46104ea3aea1" elementFormDefault="qualified">
    <xsd:import namespace="http://schemas.microsoft.com/office/2006/documentManagement/types"/>
    <xsd:import namespace="http://schemas.microsoft.com/office/infopath/2007/PartnerControls"/>
    <xsd:element name="Hidden" ma:index="16" nillable="true" ma:displayName="Hidden" ma:default="0" ma:description="Hide item from dynamic list views" ma:internalName="Hidden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A908CF-56ED-4E5B-8D0D-EB34262AEFED}"/>
</file>

<file path=customXml/itemProps2.xml><?xml version="1.0" encoding="utf-8"?>
<ds:datastoreItem xmlns:ds="http://schemas.openxmlformats.org/officeDocument/2006/customXml" ds:itemID="{556E7659-3440-4F44-A69F-5B7BD0E41CD7}"/>
</file>

<file path=customXml/itemProps3.xml><?xml version="1.0" encoding="utf-8"?>
<ds:datastoreItem xmlns:ds="http://schemas.openxmlformats.org/officeDocument/2006/customXml" ds:itemID="{31FA694D-4401-4BFD-9740-62A3ED5D5531}"/>
</file>

<file path=customXml/itemProps4.xml><?xml version="1.0" encoding="utf-8"?>
<ds:datastoreItem xmlns:ds="http://schemas.openxmlformats.org/officeDocument/2006/customXml" ds:itemID="{6361972F-1C26-43F5-89A5-91BDFDEF759C}"/>
</file>

<file path=docProps/app.xml><?xml version="1.0" encoding="utf-8"?>
<Properties xmlns="http://schemas.openxmlformats.org/officeDocument/2006/extended-properties" xmlns:vt="http://schemas.openxmlformats.org/officeDocument/2006/docPropsVTypes">
  <TotalTime>3987</TotalTime>
  <Words>1286</Words>
  <Application>Microsoft Office PowerPoint</Application>
  <PresentationFormat>On-screen Show (4:3)</PresentationFormat>
  <Paragraphs>302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 Sales and Use Tax Training for Grocers Part 4   Wisconsin Department of Revenue April 2017  </vt:lpstr>
      <vt:lpstr>Topics of Discussion</vt:lpstr>
      <vt:lpstr>Additional Training for Grocers</vt:lpstr>
      <vt:lpstr>Preparing for an Audit</vt:lpstr>
      <vt:lpstr> Record Keeping </vt:lpstr>
      <vt:lpstr> Record Keeping </vt:lpstr>
      <vt:lpstr> Record Keeping – Exempt Food Products </vt:lpstr>
      <vt:lpstr> Record Keeping – Exempt Food Products </vt:lpstr>
      <vt:lpstr>Record Keeping – Exempt Products</vt:lpstr>
      <vt:lpstr>Record Keeping – Exempt Purchaser</vt:lpstr>
      <vt:lpstr>Record Keeping – Exempt Use</vt:lpstr>
      <vt:lpstr>  Don't Forget Use Tax!  </vt:lpstr>
      <vt:lpstr> Don't Forget Use Tax! </vt:lpstr>
      <vt:lpstr>  Don't Forget Use Tax!  </vt:lpstr>
      <vt:lpstr>Field Audit Process</vt:lpstr>
      <vt:lpstr> Initial Audit Contact </vt:lpstr>
      <vt:lpstr> Initial Audit Contact </vt:lpstr>
      <vt:lpstr>Initial Audit Contact</vt:lpstr>
      <vt:lpstr> Initial Audit Contact </vt:lpstr>
      <vt:lpstr>Initial Field Work &amp; Records Review</vt:lpstr>
      <vt:lpstr> Initial Field Work &amp; Records Review </vt:lpstr>
      <vt:lpstr>Initial Field Work &amp; Records Review</vt:lpstr>
      <vt:lpstr>What Do You Need To Do?</vt:lpstr>
      <vt:lpstr>What Do You Need To Do?</vt:lpstr>
      <vt:lpstr>Completion of the Audit</vt:lpstr>
      <vt:lpstr>Completion of the Audit</vt:lpstr>
      <vt:lpstr>Completion of the Audit</vt:lpstr>
      <vt:lpstr>Audit Resources</vt:lpstr>
      <vt:lpstr>Additional Training for Grocers</vt:lpstr>
      <vt:lpstr>PowerPoint Presentation</vt:lpstr>
    </vt:vector>
  </TitlesOfParts>
  <Company>Wisconsin Department of Revenue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and Use Tax Training for Grocers Part 4</dc:title>
  <dc:creator>Scott Green</dc:creator>
  <cp:lastModifiedBy>Green, Scott M; FTE; 01/03/2011</cp:lastModifiedBy>
  <cp:revision>355</cp:revision>
  <cp:lastPrinted>2017-03-29T21:10:00Z</cp:lastPrinted>
  <dcterms:created xsi:type="dcterms:W3CDTF">2012-05-08T14:25:00Z</dcterms:created>
  <dcterms:modified xsi:type="dcterms:W3CDTF">2017-04-20T20:59:41Z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arkAsFinal">
    <vt:bool>true</vt:bool>
  </property>
  <property fmtid="{D5CDD505-2E9C-101B-9397-08002B2CF9AE}" pid="4" name="ContentTypeId">
    <vt:lpwstr>0x0101004A8F8BEEF9F5A943984314B33BAED9E2</vt:lpwstr>
  </property>
  <property fmtid="{D5CDD505-2E9C-101B-9397-08002B2CF9AE}" pid="7" name="Archivable">
    <vt:bool>false</vt:bool>
  </property>
</Properties>
</file>